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718" r:id="rId2"/>
    <p:sldId id="753" r:id="rId3"/>
    <p:sldId id="851" r:id="rId4"/>
    <p:sldId id="764" r:id="rId5"/>
    <p:sldId id="835" r:id="rId6"/>
    <p:sldId id="837" r:id="rId7"/>
    <p:sldId id="795" r:id="rId8"/>
    <p:sldId id="765" r:id="rId9"/>
    <p:sldId id="756" r:id="rId10"/>
    <p:sldId id="758" r:id="rId11"/>
    <p:sldId id="767" r:id="rId12"/>
    <p:sldId id="787" r:id="rId13"/>
    <p:sldId id="789" r:id="rId14"/>
    <p:sldId id="768" r:id="rId15"/>
    <p:sldId id="782" r:id="rId16"/>
    <p:sldId id="849" r:id="rId17"/>
    <p:sldId id="781" r:id="rId18"/>
    <p:sldId id="786" r:id="rId19"/>
    <p:sldId id="780" r:id="rId20"/>
    <p:sldId id="769" r:id="rId21"/>
    <p:sldId id="770" r:id="rId22"/>
    <p:sldId id="778" r:id="rId23"/>
    <p:sldId id="749" r:id="rId24"/>
    <p:sldId id="688" r:id="rId25"/>
    <p:sldId id="754" r:id="rId26"/>
    <p:sldId id="735" r:id="rId27"/>
    <p:sldId id="737" r:id="rId28"/>
    <p:sldId id="736" r:id="rId29"/>
    <p:sldId id="738" r:id="rId30"/>
    <p:sldId id="739" r:id="rId31"/>
    <p:sldId id="763" r:id="rId32"/>
    <p:sldId id="750" r:id="rId33"/>
    <p:sldId id="740" r:id="rId34"/>
    <p:sldId id="741" r:id="rId35"/>
    <p:sldId id="742" r:id="rId36"/>
    <p:sldId id="744" r:id="rId37"/>
    <p:sldId id="745" r:id="rId38"/>
    <p:sldId id="746" r:id="rId39"/>
    <p:sldId id="748" r:id="rId40"/>
    <p:sldId id="766" r:id="rId41"/>
    <p:sldId id="774" r:id="rId42"/>
    <p:sldId id="792" r:id="rId43"/>
    <p:sldId id="793" r:id="rId44"/>
    <p:sldId id="775" r:id="rId45"/>
    <p:sldId id="833" r:id="rId46"/>
    <p:sldId id="834" r:id="rId47"/>
    <p:sldId id="832" r:id="rId48"/>
    <p:sldId id="840" r:id="rId49"/>
    <p:sldId id="841" r:id="rId50"/>
    <p:sldId id="772" r:id="rId51"/>
    <p:sldId id="788" r:id="rId52"/>
    <p:sldId id="836" r:id="rId53"/>
    <p:sldId id="799" r:id="rId54"/>
    <p:sldId id="819" r:id="rId55"/>
    <p:sldId id="821" r:id="rId56"/>
    <p:sldId id="790" r:id="rId57"/>
    <p:sldId id="779" r:id="rId58"/>
    <p:sldId id="794" r:id="rId59"/>
    <p:sldId id="796" r:id="rId60"/>
    <p:sldId id="814" r:id="rId61"/>
    <p:sldId id="822" r:id="rId62"/>
    <p:sldId id="831" r:id="rId63"/>
    <p:sldId id="797" r:id="rId64"/>
    <p:sldId id="839" r:id="rId65"/>
    <p:sldId id="838" r:id="rId66"/>
    <p:sldId id="784" r:id="rId67"/>
    <p:sldId id="785" r:id="rId68"/>
    <p:sldId id="802" r:id="rId69"/>
    <p:sldId id="804" r:id="rId70"/>
    <p:sldId id="801" r:id="rId71"/>
    <p:sldId id="809" r:id="rId72"/>
    <p:sldId id="805" r:id="rId73"/>
    <p:sldId id="800" r:id="rId74"/>
    <p:sldId id="813" r:id="rId75"/>
    <p:sldId id="806" r:id="rId76"/>
    <p:sldId id="807" r:id="rId77"/>
    <p:sldId id="808" r:id="rId78"/>
    <p:sldId id="810" r:id="rId79"/>
    <p:sldId id="812" r:id="rId80"/>
    <p:sldId id="817" r:id="rId81"/>
    <p:sldId id="827" r:id="rId82"/>
    <p:sldId id="828" r:id="rId83"/>
    <p:sldId id="829" r:id="rId84"/>
    <p:sldId id="830" r:id="rId85"/>
    <p:sldId id="823" r:id="rId86"/>
    <p:sldId id="824" r:id="rId87"/>
    <p:sldId id="842" r:id="rId88"/>
    <p:sldId id="845" r:id="rId89"/>
    <p:sldId id="825" r:id="rId90"/>
    <p:sldId id="826" r:id="rId91"/>
    <p:sldId id="844" r:id="rId92"/>
    <p:sldId id="846" r:id="rId93"/>
    <p:sldId id="847" r:id="rId94"/>
    <p:sldId id="843" r:id="rId95"/>
    <p:sldId id="761" r:id="rId96"/>
    <p:sldId id="729" r:id="rId97"/>
    <p:sldId id="675" r:id="rId98"/>
    <p:sldId id="723" r:id="rId99"/>
    <p:sldId id="725" r:id="rId100"/>
    <p:sldId id="706" r:id="rId101"/>
    <p:sldId id="709" r:id="rId102"/>
    <p:sldId id="710" r:id="rId103"/>
    <p:sldId id="712" r:id="rId104"/>
    <p:sldId id="726" r:id="rId105"/>
    <p:sldId id="728" r:id="rId106"/>
    <p:sldId id="848" r:id="rId107"/>
    <p:sldId id="731" r:id="rId108"/>
    <p:sldId id="85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6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7DCB-BEFA-95AB-BD28-CB4573A7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96C50-6892-76BD-236A-5FCC14533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DBB48-60E5-C08D-24E0-02EAC022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286-68E9-FCF8-E181-E20877671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9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09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.towardsai.net/advanced-rag-techniques-an-illustrated-overview-04d193d8fec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loyd%27s_algorith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faiss/wiki/The-index-factory" TargetMode="External"/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opensearch.org/platform/vector-engine/?utm_source=google&amp;utm_medium=paid-search&amp;utm_campaign=opensearch-vector&amp;utm_term=opensearch-vector-db-search-os&amp;utm_content=opensearch-vector-db-search-os-rsa&amp;gad_source=1&amp;gad_campaignid=22587674346&amp;gbraid=0AAAAAD2R-lqiwK3OD-kJs-F-97uO-uEQj&amp;gclid=CjwKCAjw4K3DBhBqEiwAYtG_9HyX76OHqKTBSCDfdcZxwqAqdPMpO20YyOv6jfMzo5B1iOeimSJOIxoCzDwQAvD_B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dirty="0">
                <a:latin typeface="+mn-lt"/>
              </a:rPr>
              <a:t>Exact nearest neighbor search is not scalable to massive dataset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b="1" dirty="0">
                <a:latin typeface="+mn-lt"/>
              </a:rPr>
              <a:t>Tree</a:t>
            </a:r>
            <a:r>
              <a:rPr lang="en-US" dirty="0">
                <a:latin typeface="+mn-lt"/>
              </a:rPr>
              <a:t> search</a:t>
            </a:r>
          </a:p>
          <a:p>
            <a:pPr lvl="1"/>
            <a:r>
              <a:rPr lang="en-US" b="1" dirty="0">
                <a:latin typeface="+mn-lt"/>
              </a:rPr>
              <a:t>Hash</a:t>
            </a:r>
            <a:r>
              <a:rPr lang="en-US" dirty="0">
                <a:latin typeface="+mn-lt"/>
              </a:rPr>
              <a:t>-based search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Quantization</a:t>
            </a:r>
            <a:r>
              <a:rPr lang="en-US" dirty="0">
                <a:latin typeface="+mn-lt"/>
              </a:rPr>
              <a:t>-based search</a:t>
            </a:r>
          </a:p>
          <a:p>
            <a:pPr lvl="1"/>
            <a:r>
              <a:rPr lang="en-US" b="1" dirty="0">
                <a:latin typeface="+mn-lt"/>
              </a:rPr>
              <a:t>Graph</a:t>
            </a:r>
            <a:r>
              <a:rPr lang="en-US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ANNS on massive datasets requires trade-offs between performance characteristics     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</a:p>
          <a:p>
            <a:pPr lvl="1"/>
            <a:r>
              <a:rPr lang="en-US" b="1" dirty="0">
                <a:latin typeface="+mn-lt"/>
              </a:rPr>
              <a:t>Memory</a:t>
            </a:r>
          </a:p>
          <a:p>
            <a:pPr lvl="1"/>
            <a:r>
              <a:rPr lang="en-US" b="1" dirty="0">
                <a:latin typeface="+mn-lt"/>
              </a:rPr>
              <a:t>Query speed</a:t>
            </a:r>
          </a:p>
          <a:p>
            <a:r>
              <a:rPr lang="en-US" dirty="0">
                <a:latin typeface="+mn-lt"/>
              </a:rPr>
              <a:t>Can apply different distance metrics to ANNS </a:t>
            </a:r>
          </a:p>
          <a:p>
            <a:r>
              <a:rPr lang="en-US" dirty="0">
                <a:latin typeface="+mn-lt"/>
              </a:rPr>
              <a:t>Compound algorithms can achieve greater performance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For a review of RAG including the similarity search problem see </a:t>
            </a:r>
            <a:r>
              <a:rPr lang="en-US" dirty="0">
                <a:latin typeface="+mn-lt"/>
                <a:hlinkClick r:id="rId3"/>
              </a:rPr>
              <a:t>Gao, et. al., 2024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index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better for higher dimensions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1111" t="-1818" r="-688" b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FB2A-64A6-1996-D082-0A746182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0422A-BFD6-1F83-87B0-FA8DCF82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" y="1369527"/>
            <a:ext cx="9207048" cy="5266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E1CE8-024E-F8AB-025A-2A93B18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1098-7ECB-25F9-05F0-758C2AE55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80"/>
            <a:ext cx="11668778" cy="62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massive similarity search for </a:t>
            </a:r>
            <a:r>
              <a:rPr lang="en-US" b="1" dirty="0">
                <a:latin typeface="+mn-lt"/>
              </a:rPr>
              <a:t>retrieval augmented generation (RAG)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019CA2-BA1A-E2E1-78A3-C2582ADB5F0B}"/>
              </a:ext>
            </a:extLst>
          </p:cNvPr>
          <p:cNvSpPr/>
          <p:nvPr/>
        </p:nvSpPr>
        <p:spPr>
          <a:xfrm>
            <a:off x="3531503" y="1888392"/>
            <a:ext cx="3135085" cy="36680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4CDADA-0FAC-F1B1-4950-E6DC225A4ACA}"/>
              </a:ext>
            </a:extLst>
          </p:cNvPr>
          <p:cNvSpPr txBox="1">
            <a:spLocks/>
          </p:cNvSpPr>
          <p:nvPr/>
        </p:nvSpPr>
        <p:spPr>
          <a:xfrm>
            <a:off x="8283137" y="2752138"/>
            <a:ext cx="3565003" cy="132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We are focused on </a:t>
            </a:r>
            <a:r>
              <a:rPr lang="en-US" b="1" dirty="0">
                <a:latin typeface="+mn-lt"/>
              </a:rPr>
              <a:t>massive index and search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BAA9B-4E4D-D25B-CBA7-6F47DDDC573F}"/>
              </a:ext>
            </a:extLst>
          </p:cNvPr>
          <p:cNvCxnSpPr>
            <a:cxnSpLocks/>
          </p:cNvCxnSpPr>
          <p:nvPr/>
        </p:nvCxnSpPr>
        <p:spPr>
          <a:xfrm flipH="1">
            <a:off x="6625481" y="3429000"/>
            <a:ext cx="1609344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5F3D503-1852-6FCF-407B-522B5813B88D}"/>
              </a:ext>
            </a:extLst>
          </p:cNvPr>
          <p:cNvSpPr txBox="1">
            <a:spLocks/>
          </p:cNvSpPr>
          <p:nvPr/>
        </p:nvSpPr>
        <p:spPr>
          <a:xfrm>
            <a:off x="8394729" y="4664597"/>
            <a:ext cx="3565003" cy="41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  <a:hlinkClick r:id="rId4"/>
              </a:rPr>
              <a:t>Diagram from blog post by Ivan Ilin</a:t>
            </a:r>
            <a:endParaRPr lang="en-US" sz="18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C50B-93D9-94E9-22EF-24643195F3FA}"/>
              </a:ext>
            </a:extLst>
          </p:cNvPr>
          <p:cNvCxnSpPr>
            <a:cxnSpLocks/>
          </p:cNvCxnSpPr>
          <p:nvPr/>
        </p:nvCxnSpPr>
        <p:spPr>
          <a:xfrm flipH="1" flipV="1">
            <a:off x="7703146" y="2583519"/>
            <a:ext cx="579991" cy="30598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1E6D14-F439-9555-30FF-0C95C823CED9}"/>
              </a:ext>
            </a:extLst>
          </p:cNvPr>
          <p:cNvSpPr txBox="1">
            <a:spLocks/>
          </p:cNvSpPr>
          <p:nvPr/>
        </p:nvSpPr>
        <p:spPr>
          <a:xfrm>
            <a:off x="8234825" y="1487066"/>
            <a:ext cx="3565003" cy="87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Ranking typically uses </a:t>
            </a:r>
            <a:r>
              <a:rPr lang="en-US" b="1" dirty="0">
                <a:latin typeface="+mn-lt"/>
              </a:rPr>
              <a:t>cosine similarity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2D35FC-4127-F048-6D07-C303389A7B02}"/>
              </a:ext>
            </a:extLst>
          </p:cNvPr>
          <p:cNvCxnSpPr>
            <a:cxnSpLocks/>
          </p:cNvCxnSpPr>
          <p:nvPr/>
        </p:nvCxnSpPr>
        <p:spPr>
          <a:xfrm flipH="1">
            <a:off x="7654834" y="1888392"/>
            <a:ext cx="579991" cy="363645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Default is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quantization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  <a:hlinkClick r:id="rId3"/>
                  </a:rPr>
                  <a:t>Lloyd’s algorithm </a:t>
                </a:r>
                <a:r>
                  <a:rPr lang="en-US" dirty="0">
                    <a:latin typeface="+mn-lt"/>
                  </a:rPr>
                  <a:t>is one possibility – we will examine in lesson on k-means clustering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4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Voronoi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Voronoi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Voronoi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Voronoi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Voronoi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Voronoi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/>
      <p:bldP spid="249" grpId="0"/>
      <p:bldP spid="256" grpId="0" animBg="1"/>
      <p:bldP spid="257" grpId="0"/>
      <p:bldP spid="258" grpId="0" animBg="1"/>
      <p:bldP spid="259" grpId="0"/>
      <p:bldP spid="270" grpId="0" animBg="1"/>
      <p:bldP spid="271" grpId="0"/>
      <p:bldP spid="274" grpId="0" animBg="1"/>
      <p:bldP spid="275" grpId="0"/>
      <p:bldP spid="276" grpId="0" animBg="1"/>
      <p:bldP spid="277" grpId="0"/>
      <p:bldP spid="91" grpId="0" animBg="1"/>
      <p:bldP spid="92" grpId="0"/>
      <p:bldP spid="108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5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3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2" grpId="0" animBg="1"/>
      <p:bldP spid="10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the query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Voronoi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 rather than Voronoi cells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technologies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r>
              <a:rPr lang="en-US" dirty="0">
                <a:latin typeface="+mn-lt"/>
              </a:rPr>
              <a:t> includes FAISS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many more…</a:t>
            </a:r>
          </a:p>
          <a:p>
            <a:r>
              <a:rPr lang="en-US" dirty="0">
                <a:latin typeface="+mn-lt"/>
              </a:rPr>
              <a:t>Cloud platforms often include massive scale document similarity search,</a:t>
            </a:r>
          </a:p>
          <a:p>
            <a:pPr lvl="1"/>
            <a:r>
              <a:rPr lang="en-US" dirty="0">
                <a:latin typeface="+mn-lt"/>
                <a:hlinkClick r:id="rId7"/>
              </a:rPr>
              <a:t>AWS </a:t>
            </a:r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others….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Learn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applications in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has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Vaive 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 r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bits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not investable </a:t>
                </a:r>
                <a:r>
                  <a:rPr lang="en-US" dirty="0">
                    <a:latin typeface="+mn-lt"/>
                  </a:rPr>
                  <a:t>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search and web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7"/>
              </a:rPr>
              <a:t>OpenSearch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8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subsequent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6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dimensionality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23" grpId="0" animBg="1"/>
      <p:bldP spid="25" grpId="0" animBg="1"/>
      <p:bldP spid="27" grpId="0" animBg="1"/>
      <p:bldP spid="30" grpId="0" animBg="1"/>
      <p:bldP spid="44" grpId="0" animBg="1"/>
      <p:bldP spid="45" grpId="0"/>
      <p:bldP spid="46" grpId="0" animBg="1"/>
      <p:bldP spid="4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696579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/>
      <p:bldP spid="43" grpId="0"/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1B79B-3136-EB2F-6AA1-9F7DE03455CB}"/>
              </a:ext>
            </a:extLst>
          </p:cNvPr>
          <p:cNvCxnSpPr>
            <a:cxnSpLocks/>
          </p:cNvCxnSpPr>
          <p:nvPr/>
        </p:nvCxnSpPr>
        <p:spPr>
          <a:xfrm flipV="1">
            <a:off x="5063163" y="1304527"/>
            <a:ext cx="2158202" cy="2055240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9CB789-4D24-55A3-5F2C-EAAEB48CCDC8}"/>
              </a:ext>
            </a:extLst>
          </p:cNvPr>
          <p:cNvCxnSpPr>
            <a:cxnSpLocks/>
          </p:cNvCxnSpPr>
          <p:nvPr/>
        </p:nvCxnSpPr>
        <p:spPr>
          <a:xfrm flipV="1">
            <a:off x="5475950" y="2283387"/>
            <a:ext cx="5608944" cy="212140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C39AF-8509-9880-ECB0-0E66B3268AE3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5607934" y="2187913"/>
            <a:ext cx="5386516" cy="917589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C4F403-B671-C83D-716A-A87012B72A83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971327" y="3818095"/>
            <a:ext cx="3440768" cy="92173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F425CA-1912-3F27-18DE-808B2EACD83D}"/>
              </a:ext>
            </a:extLst>
          </p:cNvPr>
          <p:cNvCxnSpPr>
            <a:cxnSpLocks/>
          </p:cNvCxnSpPr>
          <p:nvPr/>
        </p:nvCxnSpPr>
        <p:spPr>
          <a:xfrm>
            <a:off x="5492187" y="3368233"/>
            <a:ext cx="2766585" cy="39020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98F9-DF8F-9F73-593B-5D8968930A8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99590" y="5178878"/>
            <a:ext cx="4120462" cy="387206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b="1" i="1" dirty="0">
                <a:latin typeface="+mn-lt"/>
              </a:rPr>
              <a:t>M</a:t>
            </a:r>
            <a:r>
              <a:rPr lang="en-US" dirty="0">
                <a:latin typeface="+mn-lt"/>
              </a:rPr>
              <a:t>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b="1" i="1" dirty="0" err="1">
                <a:latin typeface="+mn-lt"/>
              </a:rPr>
              <a:t>efConstruction</a:t>
            </a:r>
            <a:r>
              <a:rPr lang="en-US" b="1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sets the number of entry points used when building the index  </a:t>
            </a:r>
          </a:p>
          <a:p>
            <a:r>
              <a:rPr lang="en-US" b="1" i="1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9" grpId="0"/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with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50" y="2242693"/>
            <a:ext cx="7943739" cy="4046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9D0AE-57C6-2481-F515-974C4C7BE74C}"/>
              </a:ext>
            </a:extLst>
          </p:cNvPr>
          <p:cNvSpPr txBox="1"/>
          <p:nvPr/>
        </p:nvSpPr>
        <p:spPr>
          <a:xfrm>
            <a:off x="3049742" y="6451342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11" y="2287257"/>
            <a:ext cx="8136977" cy="4117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8FCF5-36EB-CCCA-3819-83D836AAA34E}"/>
              </a:ext>
            </a:extLst>
          </p:cNvPr>
          <p:cNvSpPr txBox="1"/>
          <p:nvPr/>
        </p:nvSpPr>
        <p:spPr>
          <a:xfrm>
            <a:off x="3489633" y="6451342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72" y="2277755"/>
            <a:ext cx="5754378" cy="4074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2C4EA-9C2B-5B38-26DA-4C0CEE513D64}"/>
              </a:ext>
            </a:extLst>
          </p:cNvPr>
          <p:cNvSpPr txBox="1"/>
          <p:nvPr/>
        </p:nvSpPr>
        <p:spPr>
          <a:xfrm>
            <a:off x="3259727" y="6352065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partitioned into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are quantized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Quantized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are assigned to Voronoi cells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 flipV="1">
            <a:off x="4634702" y="3745617"/>
            <a:ext cx="4636434" cy="1680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4505646" y="3429000"/>
            <a:ext cx="2365417" cy="17428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latin typeface="+mn-lt"/>
              </a:rPr>
              <a:t>Each sub vector is coded per the code book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latin typeface="+mn-lt"/>
              </a:rPr>
              <a:t>PQ ASD code book compresses the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 err="1">
                <a:latin typeface="+mn-lt"/>
              </a:rPr>
              <a:t>Subvector</a:t>
            </a:r>
            <a:r>
              <a:rPr lang="en-US" dirty="0">
                <a:latin typeface="+mn-lt"/>
              </a:rPr>
              <a:t> is assigned to the Voronoi region per the code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4885509" y="2957431"/>
            <a:ext cx="2644844" cy="318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4885509" y="3647150"/>
            <a:ext cx="2569051" cy="12512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4885509" y="3890147"/>
            <a:ext cx="6327648" cy="43578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4D2E04-EC71-9A55-3046-A9807277430B}"/>
              </a:ext>
            </a:extLst>
          </p:cNvPr>
          <p:cNvCxnSpPr>
            <a:cxnSpLocks/>
          </p:cNvCxnSpPr>
          <p:nvPr/>
        </p:nvCxnSpPr>
        <p:spPr>
          <a:xfrm flipV="1">
            <a:off x="4885509" y="2798083"/>
            <a:ext cx="4425696" cy="1593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1214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embedding and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But, notice how orthogonalization (rotation) preprocessing reduces query time at no penalty in memory or latency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</a:t>
                </a:r>
                <a:r>
                  <a:rPr lang="en-US" dirty="0" err="1">
                    <a:latin typeface="+mn-lt"/>
                  </a:rPr>
                  <a:t>courase</a:t>
                </a:r>
                <a:r>
                  <a:rPr lang="en-US" dirty="0">
                    <a:latin typeface="+mn-lt"/>
                  </a:rPr>
                  <a:t>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Voronoi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centroids of the Voronoi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Voronoi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</a:t>
                </a:r>
                <a:r>
                  <a:rPr lang="en-US" dirty="0" err="1">
                    <a:latin typeface="+mn-lt"/>
                  </a:rPr>
                  <a:t>coase</a:t>
                </a:r>
                <a:r>
                  <a:rPr lang="en-US" dirty="0">
                    <a:latin typeface="+mn-lt"/>
                  </a:rPr>
                  <a:t>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26348</TotalTime>
  <Words>6972</Words>
  <Application>Microsoft Office PowerPoint</Application>
  <PresentationFormat>Widescreen</PresentationFormat>
  <Paragraphs>1427</Paragraphs>
  <Slides>108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849</cp:revision>
  <dcterms:created xsi:type="dcterms:W3CDTF">2021-06-01T18:04:30Z</dcterms:created>
  <dcterms:modified xsi:type="dcterms:W3CDTF">2025-07-08T19:39:19Z</dcterms:modified>
</cp:coreProperties>
</file>